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517"/>
  </p:normalViewPr>
  <p:slideViewPr>
    <p:cSldViewPr snapToGrid="0">
      <p:cViewPr varScale="1">
        <p:scale>
          <a:sx n="113" d="100"/>
          <a:sy n="113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23231"/>
          </a:xfrm>
        </p:spPr>
        <p:txBody>
          <a:bodyPr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400" dirty="0">
                <a:solidFill>
                  <a:schemeClr val="bg1"/>
                </a:solidFill>
              </a:rPr>
              <a:t>2023-24 </a:t>
            </a:r>
            <a:r>
              <a:rPr lang="ja-JP" altLang="en-US" sz="2400">
                <a:solidFill>
                  <a:schemeClr val="bg1"/>
                </a:solidFill>
              </a:rPr>
              <a:t>年度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三年級入學</a:t>
            </a:r>
            <a:r>
              <a:rPr lang="en-US" altLang="zh-TW" sz="2400" dirty="0">
                <a:solidFill>
                  <a:srgbClr val="0070C0"/>
                </a:solidFill>
              </a:rPr>
              <a:t>(Year 3 entry)</a:t>
            </a:r>
            <a:r>
              <a:rPr lang="zh-TW" altLang="en-US" sz="2400" dirty="0">
                <a:solidFill>
                  <a:srgbClr val="0070C0"/>
                </a:solidFill>
              </a:rPr>
              <a:t>同學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algn="ctr" defTabSz="4572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zh-TW" altLang="en-US" sz="2400" dirty="0">
                <a:solidFill>
                  <a:srgbClr val="0070C0"/>
                </a:solidFill>
              </a:rPr>
              <a:t>修科指引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zh-TW" sz="2400" dirty="0"/>
              <a:t>(</a:t>
            </a:r>
            <a:r>
              <a:rPr lang="zh-TW" altLang="en-US" sz="2400" dirty="0"/>
              <a:t>入學後兩年內共修</a:t>
            </a:r>
            <a:r>
              <a:rPr lang="en-US" altLang="zh-TW" sz="2400" dirty="0"/>
              <a:t>62</a:t>
            </a:r>
            <a:r>
              <a:rPr lang="zh-TW" altLang="en-US" sz="2400" dirty="0"/>
              <a:t>學分畢業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7" y="2515947"/>
            <a:ext cx="2277937" cy="1159795"/>
          </a:xfrm>
        </p:spPr>
        <p:txBody>
          <a:bodyPr/>
          <a:lstStyle/>
          <a:p>
            <a:r>
              <a:rPr lang="en-GB" sz="2800" dirty="0"/>
              <a:t>Year 3 entry – first year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D00B78-B254-B2C9-B2B0-35873F458225}"/>
              </a:ext>
            </a:extLst>
          </p:cNvPr>
          <p:cNvSpPr txBox="1"/>
          <p:nvPr/>
        </p:nvSpPr>
        <p:spPr>
          <a:xfrm>
            <a:off x="157732" y="6084710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41011EB-B07E-BF2F-294D-F4FE14D1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0573"/>
              </p:ext>
            </p:extLst>
          </p:nvPr>
        </p:nvGraphicFramePr>
        <p:xfrm>
          <a:off x="2788043" y="0"/>
          <a:ext cx="9135406" cy="70644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0945">
                  <a:extLst>
                    <a:ext uri="{9D8B030D-6E8A-4147-A177-3AD203B41FA5}">
                      <a16:colId xmlns:a16="http://schemas.microsoft.com/office/drawing/2014/main" val="1758619390"/>
                    </a:ext>
                  </a:extLst>
                </a:gridCol>
                <a:gridCol w="382360">
                  <a:extLst>
                    <a:ext uri="{9D8B030D-6E8A-4147-A177-3AD203B41FA5}">
                      <a16:colId xmlns:a16="http://schemas.microsoft.com/office/drawing/2014/main" val="3615642427"/>
                    </a:ext>
                  </a:extLst>
                </a:gridCol>
                <a:gridCol w="123361">
                  <a:extLst>
                    <a:ext uri="{9D8B030D-6E8A-4147-A177-3AD203B41FA5}">
                      <a16:colId xmlns:a16="http://schemas.microsoft.com/office/drawing/2014/main" val="2411418201"/>
                    </a:ext>
                  </a:extLst>
                </a:gridCol>
                <a:gridCol w="240899">
                  <a:extLst>
                    <a:ext uri="{9D8B030D-6E8A-4147-A177-3AD203B41FA5}">
                      <a16:colId xmlns:a16="http://schemas.microsoft.com/office/drawing/2014/main" val="1759832918"/>
                    </a:ext>
                  </a:extLst>
                </a:gridCol>
                <a:gridCol w="6068619">
                  <a:extLst>
                    <a:ext uri="{9D8B030D-6E8A-4147-A177-3AD203B41FA5}">
                      <a16:colId xmlns:a16="http://schemas.microsoft.com/office/drawing/2014/main" val="2516433317"/>
                    </a:ext>
                  </a:extLst>
                </a:gridCol>
                <a:gridCol w="1979222">
                  <a:extLst>
                    <a:ext uri="{9D8B030D-6E8A-4147-A177-3AD203B41FA5}">
                      <a16:colId xmlns:a16="http://schemas.microsoft.com/office/drawing/2014/main" val="4241227567"/>
                    </a:ext>
                  </a:extLst>
                </a:gridCol>
              </a:tblGrid>
              <a:tr h="204293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05292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21603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TW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Language Requirement</a:t>
                      </a:r>
                      <a:endParaRPr lang="zh-HK" altLang="en-US" b="1" dirty="0"/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altLang="zh-TW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18265"/>
                  </a:ext>
                </a:extLst>
              </a:tr>
              <a:tr h="153879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9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endParaRPr lang="zh-HK" altLang="en-US" sz="9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HK" sz="9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zh-HK" altLang="en-US" sz="9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sz="9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Year Chinese (including Practical Chinese Writing)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96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9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9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</a:t>
                      </a:r>
                      <a:endParaRPr lang="zh-HK" altLang="en-US" sz="9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HK" sz="9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zh-HK" altLang="en-US" sz="9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sz="9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English Writing</a:t>
                      </a:r>
                      <a:endParaRPr lang="zh-TW" altLang="en-US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487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HK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HK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88146"/>
                  </a:ext>
                </a:extLst>
              </a:tr>
              <a:tr h="12535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and Society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51467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Culture, Heritage and Society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66889"/>
                  </a:ext>
                </a:extLst>
              </a:tr>
              <a:tr h="215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Departmental Elective Courses (Choose 6 credits according to your chosen concentration)</a:t>
                      </a:r>
                      <a:endParaRPr lang="zh-TW" altLang="zh-HK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8624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altLang="zh-HK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HK" sz="95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and Community Concentration</a:t>
                      </a:r>
                      <a:endParaRPr lang="zh-HK" altLang="en-US" b="1" dirty="0"/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09636"/>
                  </a:ext>
                </a:extLst>
              </a:tr>
              <a:tr h="3122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Economy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57147"/>
                  </a:ext>
                </a:extLst>
              </a:tr>
              <a:tr h="12116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Enterprise in Asia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9152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Poverty, Social Policy and Social Innovation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4953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HK" sz="9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altLang="zh-TW" sz="9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HK" sz="95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Culture, Heritage and Innovation Concentration </a:t>
                      </a:r>
                      <a:endParaRPr lang="zh-HK" altLang="en-US" b="1" dirty="0"/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447506"/>
                  </a:ext>
                </a:extLst>
              </a:tr>
              <a:tr h="12326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and Innovative Cities in the Contemporary World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77673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 Culture in Asia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81306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Tourism and Culture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13856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SOC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 Culture and Society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 anchor="ctr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00902"/>
                  </a:ext>
                </a:extLst>
              </a:tr>
              <a:tr h="225268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Non-concentration Departmental Elective Courses* (Choose 12 credits)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5317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Sociology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787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Education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Education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2735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Sociology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01581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Sociology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Sociology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0451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Deviance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Deviance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4954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Love, Family and Kinship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Love, Family and Kinship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3887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Criminology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Criminology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9103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Religion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Sociology of Religion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53558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Relation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Relation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26130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and Mobility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Migration and Mobility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45212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Change and Modernity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Change and Modernity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48755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TW" sz="95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380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 and Everyday Life in the Digital Era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 and Everyday Life in the Digital Era</a:t>
                      </a:r>
                      <a:endParaRPr lang="zh-HK" altLang="en-US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11541"/>
                  </a:ext>
                </a:extLst>
              </a:tr>
              <a:tr h="2111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95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Learning</a:t>
                      </a: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Learning</a:t>
                      </a:r>
                      <a:endParaRPr lang="zh-HK" altLang="en-US" dirty="0"/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zh-TW" sz="9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9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39637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Elective (Elective courses offered by other departments)</a:t>
                      </a:r>
                      <a:endParaRPr lang="zh-TW" altLang="en-US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altLang="zh-TW" sz="9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53212"/>
                  </a:ext>
                </a:extLst>
              </a:tr>
              <a:tr h="211122">
                <a:tc gridSpan="5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9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zh-TW" sz="9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191" marR="35191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customXml/itemProps3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65</TotalTime>
  <Words>281</Words>
  <Application>Microsoft Macintosh PowerPoint</Application>
  <PresentationFormat>寬螢幕</PresentationFormat>
  <Paragraphs>123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Year 3 entry – first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9</cp:revision>
  <dcterms:created xsi:type="dcterms:W3CDTF">2025-08-09T06:30:08Z</dcterms:created>
  <dcterms:modified xsi:type="dcterms:W3CDTF">2025-08-10T12:06:44Z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